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6" r:id="rId4"/>
    <p:sldId id="261" r:id="rId5"/>
    <p:sldId id="271" r:id="rId6"/>
    <p:sldId id="272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388" y="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4FF64B-988D-449C-94B1-6330751B0747}" type="datetimeFigureOut">
              <a:rPr lang="en-US" smtClean="0"/>
              <a:pPr/>
              <a:t>8/18/2018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3E191E-702B-49A4-B639-54206C40C0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54208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4FF64B-988D-449C-94B1-6330751B0747}" type="datetimeFigureOut">
              <a:rPr lang="en-US" smtClean="0"/>
              <a:pPr/>
              <a:t>8/18/2018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3E191E-702B-49A4-B639-54206C40C0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465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4FF64B-988D-449C-94B1-6330751B0747}" type="datetimeFigureOut">
              <a:rPr lang="en-US" smtClean="0"/>
              <a:pPr/>
              <a:t>8/18/2018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3E191E-702B-49A4-B639-54206C40C0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2208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4FF64B-988D-449C-94B1-6330751B0747}" type="datetimeFigureOut">
              <a:rPr lang="en-US" smtClean="0"/>
              <a:pPr/>
              <a:t>8/18/2018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3E191E-702B-49A4-B639-54206C40C0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3316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4FF64B-988D-449C-94B1-6330751B0747}" type="datetimeFigureOut">
              <a:rPr lang="en-US" smtClean="0"/>
              <a:pPr/>
              <a:t>8/18/2018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3E191E-702B-49A4-B639-54206C40C0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96373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4FF64B-988D-449C-94B1-6330751B0747}" type="datetimeFigureOut">
              <a:rPr lang="en-US" smtClean="0"/>
              <a:pPr/>
              <a:t>8/18/2018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3E191E-702B-49A4-B639-54206C40C0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8277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4FF64B-988D-449C-94B1-6330751B0747}" type="datetimeFigureOut">
              <a:rPr lang="en-US" smtClean="0"/>
              <a:pPr/>
              <a:t>8/18/2018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3E191E-702B-49A4-B639-54206C40C0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6475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4FF64B-988D-449C-94B1-6330751B0747}" type="datetimeFigureOut">
              <a:rPr lang="en-US" smtClean="0"/>
              <a:pPr/>
              <a:t>8/18/2018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3E191E-702B-49A4-B639-54206C40C0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9133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4FF64B-988D-449C-94B1-6330751B0747}" type="datetimeFigureOut">
              <a:rPr lang="en-US" smtClean="0"/>
              <a:pPr/>
              <a:t>8/18/2018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3E191E-702B-49A4-B639-54206C40C0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9241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4FF64B-988D-449C-94B1-6330751B0747}" type="datetimeFigureOut">
              <a:rPr lang="en-US" smtClean="0"/>
              <a:pPr/>
              <a:t>8/18/2018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3E191E-702B-49A4-B639-54206C40C0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7434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4FF64B-988D-449C-94B1-6330751B0747}" type="datetimeFigureOut">
              <a:rPr lang="en-US" smtClean="0"/>
              <a:pPr/>
              <a:t>8/18/2018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3E191E-702B-49A4-B639-54206C40C0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3736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>
                <a:lumMod val="75000"/>
              </a:schemeClr>
            </a:gs>
            <a:gs pos="0">
              <a:schemeClr val="bg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4FF64B-988D-449C-94B1-6330751B0747}" type="datetimeFigureOut">
              <a:rPr lang="en-US" smtClean="0"/>
              <a:pPr/>
              <a:t>8/18/2018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3E191E-702B-49A4-B639-54206C40C0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1385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17990" y="389965"/>
            <a:ext cx="9144000" cy="2097741"/>
          </a:xfrm>
        </p:spPr>
        <p:txBody>
          <a:bodyPr>
            <a:normAutofit/>
          </a:bodyPr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8204" y="2572203"/>
            <a:ext cx="1954586" cy="195458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927978" y="5136387"/>
            <a:ext cx="435503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/>
              <a:t>Undergraduate Project</a:t>
            </a:r>
          </a:p>
          <a:p>
            <a:pPr algn="ctr"/>
            <a:r>
              <a:rPr lang="en-US" sz="2000" b="1" dirty="0"/>
              <a:t>Department of Mechanical Engineering</a:t>
            </a:r>
          </a:p>
          <a:p>
            <a:pPr algn="ctr"/>
            <a:r>
              <a:rPr lang="en-US" sz="2000" b="1" dirty="0"/>
              <a:t>IIT Kanpur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84094" y="4639233"/>
            <a:ext cx="282388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+mj-lt"/>
              </a:rPr>
              <a:t>Group 18</a:t>
            </a:r>
          </a:p>
          <a:p>
            <a:pPr algn="ctr"/>
            <a:r>
              <a:rPr lang="en-US" b="1" dirty="0">
                <a:latin typeface="+mj-lt"/>
              </a:rPr>
              <a:t>Team Members</a:t>
            </a:r>
          </a:p>
          <a:p>
            <a:pPr algn="ctr"/>
            <a:r>
              <a:rPr lang="en-US" dirty="0" err="1">
                <a:latin typeface="Comic Sans MS" panose="030F0702030302020204" pitchFamily="66" charset="0"/>
              </a:rPr>
              <a:t>Avinash</a:t>
            </a:r>
            <a:r>
              <a:rPr lang="en-US" dirty="0">
                <a:latin typeface="Comic Sans MS" panose="030F0702030302020204" pitchFamily="66" charset="0"/>
              </a:rPr>
              <a:t> Kumar (150169)</a:t>
            </a:r>
          </a:p>
          <a:p>
            <a:pPr algn="ctr"/>
            <a:r>
              <a:rPr lang="en-US" dirty="0">
                <a:latin typeface="Comic Sans MS" panose="030F0702030302020204" pitchFamily="66" charset="0"/>
              </a:rPr>
              <a:t>Atul Bimbrahw (150162)</a:t>
            </a:r>
          </a:p>
          <a:p>
            <a:pPr algn="ctr"/>
            <a:r>
              <a:rPr lang="en-US" dirty="0">
                <a:latin typeface="Comic Sans MS" panose="030F0702030302020204" pitchFamily="66" charset="0"/>
              </a:rPr>
              <a:t>Rahul Kumar (150546)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009566" y="5136387"/>
            <a:ext cx="26625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Project Supervisor</a:t>
            </a:r>
          </a:p>
          <a:p>
            <a:pPr algn="ctr"/>
            <a:r>
              <a:rPr lang="en-US" dirty="0">
                <a:latin typeface="Comic Sans MS" panose="030F0702030302020204" pitchFamily="66" charset="0"/>
              </a:rPr>
              <a:t>Dr. Sameer Khandekar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B29AACD3-B352-4B7A-B3AF-8455B0D9F5D5}"/>
              </a:ext>
            </a:extLst>
          </p:cNvPr>
          <p:cNvSpPr txBox="1">
            <a:spLocks/>
          </p:cNvSpPr>
          <p:nvPr/>
        </p:nvSpPr>
        <p:spPr>
          <a:xfrm>
            <a:off x="818225" y="561194"/>
            <a:ext cx="10555550" cy="1733470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Solar-Peltier Coupled Water </a:t>
            </a:r>
          </a:p>
          <a:p>
            <a:pPr>
              <a:lnSpc>
                <a:spcPct val="120000"/>
              </a:lnSpc>
            </a:pPr>
            <a:r>
              <a:rPr lang="en-US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Purification System</a:t>
            </a:r>
          </a:p>
        </p:txBody>
      </p:sp>
    </p:spTree>
    <p:extLst>
      <p:ext uri="{BB962C8B-B14F-4D97-AF65-F5344CB8AC3E}">
        <p14:creationId xmlns:p14="http://schemas.microsoft.com/office/powerpoint/2010/main" val="26073221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330" y="88987"/>
            <a:ext cx="10515600" cy="1325563"/>
          </a:xfrm>
        </p:spPr>
        <p:txBody>
          <a:bodyPr/>
          <a:lstStyle/>
          <a:p>
            <a:r>
              <a: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Problem Statement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3259" y="3672112"/>
            <a:ext cx="4489835" cy="2886323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3259" y="632013"/>
            <a:ext cx="4461567" cy="2662518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42BEF87D-E998-4D4E-A476-F5DCDD98B46D}"/>
              </a:ext>
            </a:extLst>
          </p:cNvPr>
          <p:cNvSpPr txBox="1"/>
          <p:nvPr/>
        </p:nvSpPr>
        <p:spPr>
          <a:xfrm>
            <a:off x="503346" y="1263359"/>
            <a:ext cx="6518892" cy="4985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IN" sz="2400" dirty="0">
                <a:cs typeface="Times New Roman" panose="02020603050405020304" pitchFamily="18" charset="0"/>
              </a:rPr>
              <a:t>Fresh Water is a major demand for human existence as it is a vital component for survival.</a:t>
            </a:r>
          </a:p>
          <a:p>
            <a:pPr marL="342900" indent="-342900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IN" sz="2400" dirty="0">
                <a:cs typeface="Times New Roman" panose="02020603050405020304" pitchFamily="18" charset="0"/>
              </a:rPr>
              <a:t>Of the Earth’s total surface area, only 1% contains fresh water.</a:t>
            </a:r>
          </a:p>
          <a:p>
            <a:pPr marL="342900" indent="-342900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IN" sz="2400" dirty="0">
                <a:cs typeface="Times New Roman" panose="02020603050405020304" pitchFamily="18" charset="0"/>
              </a:rPr>
              <a:t>In coastal areas, salinity of water is a major issue</a:t>
            </a:r>
          </a:p>
          <a:p>
            <a:pPr marL="342900" indent="-342900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IN" sz="2400" dirty="0">
                <a:cs typeface="Times New Roman" panose="02020603050405020304" pitchFamily="18" charset="0"/>
              </a:rPr>
              <a:t>In deserts, water obtained by rainwater harvesting is not fresh water </a:t>
            </a:r>
          </a:p>
          <a:p>
            <a:pPr marL="342900" indent="-342900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IN" sz="2400" dirty="0">
                <a:cs typeface="Times New Roman" panose="02020603050405020304" pitchFamily="18" charset="0"/>
              </a:rPr>
              <a:t>With a population of 7.6 billion (and increasing) demanding for fresh water, it is someday going to end.</a:t>
            </a:r>
          </a:p>
          <a:p>
            <a:pPr marL="342900" indent="-342900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IN" sz="2400" dirty="0">
                <a:cs typeface="Times New Roman" panose="02020603050405020304" pitchFamily="18" charset="0"/>
              </a:rPr>
              <a:t>We need a efficient solution to this problem</a:t>
            </a:r>
          </a:p>
          <a:p>
            <a:pPr marL="342900" indent="-342900">
              <a:spcAft>
                <a:spcPts val="600"/>
              </a:spcAft>
              <a:buFont typeface="Courier New" panose="02070309020205020404" pitchFamily="49" charset="0"/>
              <a:buChar char="o"/>
            </a:pPr>
            <a:endParaRPr lang="en-IN" sz="2400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57410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123" y="17819"/>
            <a:ext cx="8740180" cy="1325563"/>
          </a:xfrm>
        </p:spPr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Why Solar-Peltier based purification 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4123" y="1231428"/>
            <a:ext cx="6343209" cy="5417946"/>
          </a:xfrm>
        </p:spPr>
        <p:txBody>
          <a:bodyPr>
            <a:noAutofit/>
          </a:bodyPr>
          <a:lstStyle/>
          <a:p>
            <a:pPr marL="396875" indent="-342900">
              <a:buFont typeface="Courier New" panose="02070309020205020404" pitchFamily="49" charset="0"/>
              <a:buChar char="o"/>
            </a:pPr>
            <a:r>
              <a:rPr lang="en-US" sz="1800" dirty="0" smtClean="0">
                <a:cs typeface="Times New Roman" panose="02020603050405020304" pitchFamily="18" charset="0"/>
              </a:rPr>
              <a:t>Large water purification plants are being developed/ in operation worldwide</a:t>
            </a:r>
          </a:p>
          <a:p>
            <a:pPr marL="396875" indent="-342900">
              <a:buFont typeface="Courier New" panose="02070309020205020404" pitchFamily="49" charset="0"/>
              <a:buChar char="o"/>
            </a:pPr>
            <a:r>
              <a:rPr lang="en-US" sz="1800" dirty="0" smtClean="0">
                <a:cs typeface="Times New Roman" panose="02020603050405020304" pitchFamily="18" charset="0"/>
              </a:rPr>
              <a:t>However, for several applications, small modular plants are also needed </a:t>
            </a:r>
            <a:r>
              <a:rPr lang="en-US" sz="1800" dirty="0" smtClean="0">
                <a:cs typeface="Times New Roman" panose="02020603050405020304" pitchFamily="18" charset="0"/>
                <a:sym typeface="Wingdings" panose="05000000000000000000" pitchFamily="2" charset="2"/>
              </a:rPr>
              <a:t> decentralized production</a:t>
            </a:r>
            <a:endParaRPr lang="en-US" sz="1800" dirty="0" smtClean="0">
              <a:cs typeface="Times New Roman" panose="02020603050405020304" pitchFamily="18" charset="0"/>
            </a:endParaRPr>
          </a:p>
          <a:p>
            <a:pPr marL="396875" indent="-342900">
              <a:buFont typeface="Courier New" panose="02070309020205020404" pitchFamily="49" charset="0"/>
              <a:buChar char="o"/>
            </a:pPr>
            <a:r>
              <a:rPr lang="en-US" sz="1800" dirty="0" smtClean="0">
                <a:cs typeface="Times New Roman" panose="02020603050405020304" pitchFamily="18" charset="0"/>
              </a:rPr>
              <a:t>Some possible applications are: personal plants for households, defense applications, marine recreational boats, mountain expeditions, adventure trips, etc.</a:t>
            </a:r>
          </a:p>
          <a:p>
            <a:pPr marL="396875" indent="-342900">
              <a:buFont typeface="Courier New" panose="02070309020205020404" pitchFamily="49" charset="0"/>
              <a:buChar char="o"/>
            </a:pPr>
            <a:r>
              <a:rPr lang="en-US" sz="1800" dirty="0" smtClean="0">
                <a:cs typeface="Times New Roman" panose="02020603050405020304" pitchFamily="18" charset="0"/>
              </a:rPr>
              <a:t>Peltier materials are increasingly becoming cheaper.</a:t>
            </a:r>
          </a:p>
          <a:p>
            <a:pPr marL="396875" indent="-342900">
              <a:buFont typeface="Courier New" panose="02070309020205020404" pitchFamily="49" charset="0"/>
              <a:buChar char="o"/>
            </a:pPr>
            <a:r>
              <a:rPr lang="en-US" sz="1800" dirty="0" smtClean="0">
                <a:cs typeface="Times New Roman" panose="02020603050405020304" pitchFamily="18" charset="0"/>
              </a:rPr>
              <a:t>Solar PV is also catching up very fast on commercial levels.</a:t>
            </a:r>
          </a:p>
          <a:p>
            <a:pPr marL="396875" indent="-342900">
              <a:buFont typeface="Courier New" panose="02070309020205020404" pitchFamily="49" charset="0"/>
              <a:buChar char="o"/>
            </a:pPr>
            <a:r>
              <a:rPr lang="en-US" sz="1800" dirty="0" smtClean="0">
                <a:cs typeface="Times New Roman" panose="02020603050405020304" pitchFamily="18" charset="0"/>
              </a:rPr>
              <a:t>We can elegantly couple these two fast emerging technologies to make pure water and package the unit as a modular system which can be scalable to larger sizes.</a:t>
            </a:r>
          </a:p>
          <a:p>
            <a:pPr marL="396875" indent="-342900">
              <a:buFont typeface="Courier New" panose="02070309020205020404" pitchFamily="49" charset="0"/>
              <a:buChar char="o"/>
            </a:pPr>
            <a:r>
              <a:rPr lang="en-US" sz="1800" dirty="0" smtClean="0">
                <a:cs typeface="Times New Roman" panose="02020603050405020304" pitchFamily="18" charset="0"/>
              </a:rPr>
              <a:t>Specific advantages:</a:t>
            </a:r>
          </a:p>
          <a:p>
            <a:pPr marL="854075" lvl="1" indent="-342900">
              <a:buFont typeface="Courier New" panose="02070309020205020404" pitchFamily="49" charset="0"/>
              <a:buChar char="o"/>
            </a:pPr>
            <a:r>
              <a:rPr lang="en-US" sz="1600" dirty="0" smtClean="0">
                <a:cs typeface="Times New Roman" panose="02020603050405020304" pitchFamily="18" charset="0"/>
              </a:rPr>
              <a:t>Uses </a:t>
            </a:r>
            <a:r>
              <a:rPr lang="en-US" sz="1600" dirty="0">
                <a:cs typeface="Times New Roman" panose="02020603050405020304" pitchFamily="18" charset="0"/>
              </a:rPr>
              <a:t>only renewable source of energy for fresh water extraction</a:t>
            </a:r>
          </a:p>
          <a:p>
            <a:pPr marL="854075" lvl="1" indent="-342900">
              <a:buFont typeface="Courier New" panose="02070309020205020404" pitchFamily="49" charset="0"/>
              <a:buChar char="o"/>
            </a:pPr>
            <a:r>
              <a:rPr lang="en-US" sz="1600" dirty="0">
                <a:cs typeface="Times New Roman" panose="02020603050405020304" pitchFamily="18" charset="0"/>
              </a:rPr>
              <a:t>Economically viable for any individual or in a household</a:t>
            </a:r>
          </a:p>
          <a:p>
            <a:pPr marL="854075" lvl="1" indent="-342900">
              <a:buFont typeface="Courier New" panose="02070309020205020404" pitchFamily="49" charset="0"/>
              <a:buChar char="o"/>
            </a:pPr>
            <a:r>
              <a:rPr lang="en-US" sz="1600" dirty="0" smtClean="0">
                <a:cs typeface="Times New Roman" panose="02020603050405020304" pitchFamily="18" charset="0"/>
              </a:rPr>
              <a:t>De-centralized</a:t>
            </a:r>
            <a:r>
              <a:rPr lang="en-US" sz="1600" dirty="0">
                <a:cs typeface="Times New Roman" panose="02020603050405020304" pitchFamily="18" charset="0"/>
              </a:rPr>
              <a:t>, passive and small (integrated) in size</a:t>
            </a:r>
          </a:p>
          <a:p>
            <a:pPr marL="854075" lvl="1" indent="-342900">
              <a:buFont typeface="Courier New" panose="02070309020205020404" pitchFamily="49" charset="0"/>
              <a:buChar char="o"/>
            </a:pPr>
            <a:r>
              <a:rPr lang="en-US" sz="1600" dirty="0" smtClean="0">
                <a:cs typeface="Times New Roman" panose="02020603050405020304" pitchFamily="18" charset="0"/>
              </a:rPr>
              <a:t>Less </a:t>
            </a:r>
            <a:r>
              <a:rPr lang="en-US" sz="1600" dirty="0">
                <a:cs typeface="Times New Roman" panose="02020603050405020304" pitchFamily="18" charset="0"/>
              </a:rPr>
              <a:t>bulky and have no moving </a:t>
            </a:r>
            <a:r>
              <a:rPr lang="en-US" sz="1600" dirty="0" smtClean="0">
                <a:cs typeface="Times New Roman" panose="02020603050405020304" pitchFamily="18" charset="0"/>
              </a:rPr>
              <a:t>parts</a:t>
            </a:r>
            <a:endParaRPr lang="en-US" sz="2000" dirty="0">
              <a:cs typeface="Times New Roman" panose="02020603050405020304" pitchFamily="18" charset="0"/>
            </a:endParaRPr>
          </a:p>
          <a:p>
            <a:pPr marL="854075" lvl="1" indent="-342900">
              <a:buFont typeface="Courier New" panose="02070309020205020404" pitchFamily="49" charset="0"/>
              <a:buChar char="o"/>
            </a:pPr>
            <a:endParaRPr lang="en-US" sz="2000" dirty="0"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25" r="1010"/>
          <a:stretch/>
        </p:blipFill>
        <p:spPr>
          <a:xfrm>
            <a:off x="8966447" y="272907"/>
            <a:ext cx="3018407" cy="1963393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1216" y="2474937"/>
            <a:ext cx="2743200" cy="192032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75560" y="4310013"/>
            <a:ext cx="2738183" cy="233936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541474" y="3496616"/>
            <a:ext cx="20063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Flexible solar panels for army</a:t>
            </a:r>
            <a:endParaRPr lang="en-IN" dirty="0"/>
          </a:p>
        </p:txBody>
      </p:sp>
      <p:sp>
        <p:nvSpPr>
          <p:cNvPr id="9" name="TextBox 8"/>
          <p:cNvSpPr txBox="1"/>
          <p:nvPr/>
        </p:nvSpPr>
        <p:spPr>
          <a:xfrm>
            <a:off x="7000055" y="5962224"/>
            <a:ext cx="23796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Decentralized power management for army</a:t>
            </a:r>
            <a:endParaRPr lang="en-IN" dirty="0"/>
          </a:p>
        </p:txBody>
      </p:sp>
      <p:sp>
        <p:nvSpPr>
          <p:cNvPr id="10" name="TextBox 9"/>
          <p:cNvSpPr txBox="1"/>
          <p:nvPr/>
        </p:nvSpPr>
        <p:spPr>
          <a:xfrm>
            <a:off x="9584416" y="2398404"/>
            <a:ext cx="24803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Large solar desalination plants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126827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8546" y="-53267"/>
            <a:ext cx="10515600" cy="1325563"/>
          </a:xfrm>
        </p:spPr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Proposed Solution</a:t>
            </a:r>
          </a:p>
        </p:txBody>
      </p:sp>
      <p:grpSp>
        <p:nvGrpSpPr>
          <p:cNvPr id="153" name="Group 152"/>
          <p:cNvGrpSpPr/>
          <p:nvPr/>
        </p:nvGrpSpPr>
        <p:grpSpPr>
          <a:xfrm>
            <a:off x="374899" y="662081"/>
            <a:ext cx="11781207" cy="6031685"/>
            <a:chOff x="516947" y="520035"/>
            <a:chExt cx="11781207" cy="6031685"/>
          </a:xfrm>
        </p:grpSpPr>
        <p:sp>
          <p:nvSpPr>
            <p:cNvPr id="152" name="TextBox 151"/>
            <p:cNvSpPr txBox="1"/>
            <p:nvPr/>
          </p:nvSpPr>
          <p:spPr>
            <a:xfrm>
              <a:off x="4844249" y="6173284"/>
              <a:ext cx="2468880" cy="36933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endParaRPr lang="en-IN" dirty="0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xmlns="" id="{D61D692E-321F-4C77-A98E-ACC508926E32}"/>
                </a:ext>
              </a:extLst>
            </p:cNvPr>
            <p:cNvGrpSpPr/>
            <p:nvPr/>
          </p:nvGrpSpPr>
          <p:grpSpPr>
            <a:xfrm>
              <a:off x="788620" y="520035"/>
              <a:ext cx="11509534" cy="6021785"/>
              <a:chOff x="628816" y="475644"/>
              <a:chExt cx="11509534" cy="6021785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xmlns="" id="{F4BDCBBF-8854-410B-A619-3E836E79A9E3}"/>
                  </a:ext>
                </a:extLst>
              </p:cNvPr>
              <p:cNvSpPr/>
              <p:nvPr/>
            </p:nvSpPr>
            <p:spPr>
              <a:xfrm>
                <a:off x="4291145" y="2742232"/>
                <a:ext cx="3151572" cy="60368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xmlns="" id="{67965363-5E95-4642-B0AB-C670B2F92FA4}"/>
                  </a:ext>
                </a:extLst>
              </p:cNvPr>
              <p:cNvSpPr/>
              <p:nvPr/>
            </p:nvSpPr>
            <p:spPr>
              <a:xfrm>
                <a:off x="4287915" y="2574523"/>
                <a:ext cx="3151572" cy="186431"/>
              </a:xfrm>
              <a:prstGeom prst="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xmlns="" id="{03118104-DCBD-4B2E-8127-46A6E6151383}"/>
                  </a:ext>
                </a:extLst>
              </p:cNvPr>
              <p:cNvSpPr/>
              <p:nvPr/>
            </p:nvSpPr>
            <p:spPr>
              <a:xfrm>
                <a:off x="4287915" y="3360199"/>
                <a:ext cx="3151572" cy="18643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xmlns="" id="{0837808B-83D5-46AC-AE65-6B7B6AB70E58}"/>
                  </a:ext>
                </a:extLst>
              </p:cNvPr>
              <p:cNvCxnSpPr/>
              <p:nvPr/>
            </p:nvCxnSpPr>
            <p:spPr>
              <a:xfrm>
                <a:off x="628816" y="3067238"/>
                <a:ext cx="3657600" cy="0"/>
              </a:xfrm>
              <a:prstGeom prst="line">
                <a:avLst/>
              </a:prstGeom>
              <a:ln w="76200"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xmlns="" id="{D9D2774B-172F-4434-B0FE-1D6A322565C9}"/>
                  </a:ext>
                </a:extLst>
              </p:cNvPr>
              <p:cNvCxnSpPr/>
              <p:nvPr/>
            </p:nvCxnSpPr>
            <p:spPr>
              <a:xfrm>
                <a:off x="664343" y="4853129"/>
                <a:ext cx="4297680" cy="0"/>
              </a:xfrm>
              <a:prstGeom prst="line">
                <a:avLst/>
              </a:prstGeom>
              <a:ln w="76200"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xmlns="" id="{1B5E5708-9C88-4E79-917E-38DC23EF064B}"/>
                  </a:ext>
                </a:extLst>
              </p:cNvPr>
              <p:cNvGrpSpPr/>
              <p:nvPr/>
            </p:nvGrpSpPr>
            <p:grpSpPr>
              <a:xfrm>
                <a:off x="790704" y="1642370"/>
                <a:ext cx="2702075" cy="796020"/>
                <a:chOff x="2023504" y="1642370"/>
                <a:chExt cx="1223551" cy="796020"/>
              </a:xfrm>
            </p:grpSpPr>
            <p:sp>
              <p:nvSpPr>
                <p:cNvPr id="65" name="Arrow: Right 64">
                  <a:extLst>
                    <a:ext uri="{FF2B5EF4-FFF2-40B4-BE49-F238E27FC236}">
                      <a16:creationId xmlns:a16="http://schemas.microsoft.com/office/drawing/2014/main" xmlns="" id="{61639D76-957B-4390-BE2A-BB8E327C9D70}"/>
                    </a:ext>
                  </a:extLst>
                </p:cNvPr>
                <p:cNvSpPr/>
                <p:nvPr/>
              </p:nvSpPr>
              <p:spPr>
                <a:xfrm>
                  <a:off x="2023504" y="1642370"/>
                  <a:ext cx="1094911" cy="239687"/>
                </a:xfrm>
                <a:prstGeom prst="rightArrow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" name="Arrow: Right 65">
                  <a:extLst>
                    <a:ext uri="{FF2B5EF4-FFF2-40B4-BE49-F238E27FC236}">
                      <a16:creationId xmlns:a16="http://schemas.microsoft.com/office/drawing/2014/main" xmlns="" id="{1E7FC58F-2A7A-4F0C-9408-ADB67F8A9C4B}"/>
                    </a:ext>
                  </a:extLst>
                </p:cNvPr>
                <p:cNvSpPr/>
                <p:nvPr/>
              </p:nvSpPr>
              <p:spPr>
                <a:xfrm>
                  <a:off x="2152144" y="1819928"/>
                  <a:ext cx="1094911" cy="239687"/>
                </a:xfrm>
                <a:prstGeom prst="rightArrow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" name="Arrow: Right 66">
                  <a:extLst>
                    <a:ext uri="{FF2B5EF4-FFF2-40B4-BE49-F238E27FC236}">
                      <a16:creationId xmlns:a16="http://schemas.microsoft.com/office/drawing/2014/main" xmlns="" id="{C4EAE535-5D24-4E0E-9D3C-863576D3583C}"/>
                    </a:ext>
                  </a:extLst>
                </p:cNvPr>
                <p:cNvSpPr/>
                <p:nvPr/>
              </p:nvSpPr>
              <p:spPr>
                <a:xfrm>
                  <a:off x="2023504" y="2014492"/>
                  <a:ext cx="1094911" cy="239687"/>
                </a:xfrm>
                <a:prstGeom prst="rightArrow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" name="Arrow: Right 67">
                  <a:extLst>
                    <a:ext uri="{FF2B5EF4-FFF2-40B4-BE49-F238E27FC236}">
                      <a16:creationId xmlns:a16="http://schemas.microsoft.com/office/drawing/2014/main" xmlns="" id="{0C71EC46-0B90-4B73-A326-69319C8A5DA6}"/>
                    </a:ext>
                  </a:extLst>
                </p:cNvPr>
                <p:cNvSpPr/>
                <p:nvPr/>
              </p:nvSpPr>
              <p:spPr>
                <a:xfrm>
                  <a:off x="2132044" y="2198703"/>
                  <a:ext cx="1094911" cy="239687"/>
                </a:xfrm>
                <a:prstGeom prst="rightArrow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xmlns="" id="{5959BE2F-9FB0-4D82-9AA6-E216F71F132B}"/>
                  </a:ext>
                </a:extLst>
              </p:cNvPr>
              <p:cNvGrpSpPr/>
              <p:nvPr/>
            </p:nvGrpSpPr>
            <p:grpSpPr>
              <a:xfrm rot="10800000">
                <a:off x="834512" y="3690159"/>
                <a:ext cx="2782561" cy="796020"/>
                <a:chOff x="2652202" y="1358283"/>
                <a:chExt cx="1269005" cy="796020"/>
              </a:xfrm>
              <a:solidFill>
                <a:schemeClr val="accent1">
                  <a:lumMod val="40000"/>
                  <a:lumOff val="60000"/>
                </a:schemeClr>
              </a:solidFill>
            </p:grpSpPr>
            <p:sp>
              <p:nvSpPr>
                <p:cNvPr id="61" name="Arrow: Right 60">
                  <a:extLst>
                    <a:ext uri="{FF2B5EF4-FFF2-40B4-BE49-F238E27FC236}">
                      <a16:creationId xmlns:a16="http://schemas.microsoft.com/office/drawing/2014/main" xmlns="" id="{AB1505C1-F5B1-4D8F-9F44-E8BAA3806F0A}"/>
                    </a:ext>
                  </a:extLst>
                </p:cNvPr>
                <p:cNvSpPr/>
                <p:nvPr/>
              </p:nvSpPr>
              <p:spPr>
                <a:xfrm>
                  <a:off x="2652202" y="1358283"/>
                  <a:ext cx="1094911" cy="239687"/>
                </a:xfrm>
                <a:prstGeom prst="rightArrow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" name="Arrow: Right 61">
                  <a:extLst>
                    <a:ext uri="{FF2B5EF4-FFF2-40B4-BE49-F238E27FC236}">
                      <a16:creationId xmlns:a16="http://schemas.microsoft.com/office/drawing/2014/main" xmlns="" id="{9D29C597-5916-4629-AD54-0801CC3DD1ED}"/>
                    </a:ext>
                  </a:extLst>
                </p:cNvPr>
                <p:cNvSpPr/>
                <p:nvPr/>
              </p:nvSpPr>
              <p:spPr>
                <a:xfrm>
                  <a:off x="2826296" y="1544719"/>
                  <a:ext cx="1094911" cy="239687"/>
                </a:xfrm>
                <a:prstGeom prst="rightArrow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" name="Arrow: Right 62">
                  <a:extLst>
                    <a:ext uri="{FF2B5EF4-FFF2-40B4-BE49-F238E27FC236}">
                      <a16:creationId xmlns:a16="http://schemas.microsoft.com/office/drawing/2014/main" xmlns="" id="{75CE40E9-AAF9-4DDE-981A-CF299F342ED4}"/>
                    </a:ext>
                  </a:extLst>
                </p:cNvPr>
                <p:cNvSpPr/>
                <p:nvPr/>
              </p:nvSpPr>
              <p:spPr>
                <a:xfrm>
                  <a:off x="2652202" y="1730405"/>
                  <a:ext cx="1094911" cy="239687"/>
                </a:xfrm>
                <a:prstGeom prst="rightArrow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" name="Arrow: Right 63">
                  <a:extLst>
                    <a:ext uri="{FF2B5EF4-FFF2-40B4-BE49-F238E27FC236}">
                      <a16:creationId xmlns:a16="http://schemas.microsoft.com/office/drawing/2014/main" xmlns="" id="{BDDD3F4D-809D-4F81-823B-A2FE86E7214C}"/>
                    </a:ext>
                  </a:extLst>
                </p:cNvPr>
                <p:cNvSpPr/>
                <p:nvPr/>
              </p:nvSpPr>
              <p:spPr>
                <a:xfrm>
                  <a:off x="2826296" y="1914616"/>
                  <a:ext cx="1094911" cy="239687"/>
                </a:xfrm>
                <a:prstGeom prst="rightArrow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xmlns="" id="{EA2204D5-120C-40CA-995D-42B8CB6FD9A6}"/>
                  </a:ext>
                </a:extLst>
              </p:cNvPr>
              <p:cNvGrpSpPr/>
              <p:nvPr/>
            </p:nvGrpSpPr>
            <p:grpSpPr>
              <a:xfrm>
                <a:off x="4900614" y="1544719"/>
                <a:ext cx="1938043" cy="964686"/>
                <a:chOff x="2280029" y="1544719"/>
                <a:chExt cx="534961" cy="964686"/>
              </a:xfrm>
              <a:solidFill>
                <a:srgbClr val="FF0000"/>
              </a:solidFill>
            </p:grpSpPr>
            <p:sp>
              <p:nvSpPr>
                <p:cNvPr id="57" name="Arrow: Right 56">
                  <a:extLst>
                    <a:ext uri="{FF2B5EF4-FFF2-40B4-BE49-F238E27FC236}">
                      <a16:creationId xmlns:a16="http://schemas.microsoft.com/office/drawing/2014/main" xmlns="" id="{70B64E02-2A40-4E52-B870-1BF74D864385}"/>
                    </a:ext>
                  </a:extLst>
                </p:cNvPr>
                <p:cNvSpPr/>
                <p:nvPr/>
              </p:nvSpPr>
              <p:spPr>
                <a:xfrm>
                  <a:off x="2284932" y="1713385"/>
                  <a:ext cx="530058" cy="239687"/>
                </a:xfrm>
                <a:prstGeom prst="rightArrow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" name="Arrow: Right 57">
                  <a:extLst>
                    <a:ext uri="{FF2B5EF4-FFF2-40B4-BE49-F238E27FC236}">
                      <a16:creationId xmlns:a16="http://schemas.microsoft.com/office/drawing/2014/main" xmlns="" id="{3C41C6C9-8503-4D23-8577-F1989DB0AF67}"/>
                    </a:ext>
                  </a:extLst>
                </p:cNvPr>
                <p:cNvSpPr/>
                <p:nvPr/>
              </p:nvSpPr>
              <p:spPr>
                <a:xfrm>
                  <a:off x="2280030" y="1544719"/>
                  <a:ext cx="530058" cy="239687"/>
                </a:xfrm>
                <a:prstGeom prst="rightArrow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" name="Arrow: Right 58">
                  <a:extLst>
                    <a:ext uri="{FF2B5EF4-FFF2-40B4-BE49-F238E27FC236}">
                      <a16:creationId xmlns:a16="http://schemas.microsoft.com/office/drawing/2014/main" xmlns="" id="{391F0E97-4ECF-42F2-97EF-82F0709080C7}"/>
                    </a:ext>
                  </a:extLst>
                </p:cNvPr>
                <p:cNvSpPr/>
                <p:nvPr/>
              </p:nvSpPr>
              <p:spPr>
                <a:xfrm>
                  <a:off x="2280029" y="2085507"/>
                  <a:ext cx="530058" cy="239687"/>
                </a:xfrm>
                <a:prstGeom prst="rightArrow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" name="Arrow: Right 59">
                  <a:extLst>
                    <a:ext uri="{FF2B5EF4-FFF2-40B4-BE49-F238E27FC236}">
                      <a16:creationId xmlns:a16="http://schemas.microsoft.com/office/drawing/2014/main" xmlns="" id="{679935E7-497E-4C71-8F7A-1CD86AE14C7E}"/>
                    </a:ext>
                  </a:extLst>
                </p:cNvPr>
                <p:cNvSpPr/>
                <p:nvPr/>
              </p:nvSpPr>
              <p:spPr>
                <a:xfrm>
                  <a:off x="2280030" y="2269718"/>
                  <a:ext cx="530058" cy="239687"/>
                </a:xfrm>
                <a:prstGeom prst="rightArrow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xmlns="" id="{511ED6D4-9A06-4659-8ED9-580F762FC4F2}"/>
                  </a:ext>
                </a:extLst>
              </p:cNvPr>
              <p:cNvCxnSpPr/>
              <p:nvPr/>
            </p:nvCxnSpPr>
            <p:spPr>
              <a:xfrm>
                <a:off x="7461672" y="3049479"/>
                <a:ext cx="2926080" cy="0"/>
              </a:xfrm>
              <a:prstGeom prst="line">
                <a:avLst/>
              </a:prstGeom>
              <a:ln w="76200"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xmlns="" id="{8E69B8DA-36E0-428D-8D2D-C30FEC96D3D1}"/>
                  </a:ext>
                </a:extLst>
              </p:cNvPr>
              <p:cNvSpPr/>
              <p:nvPr/>
            </p:nvSpPr>
            <p:spPr>
              <a:xfrm>
                <a:off x="8682452" y="1065315"/>
                <a:ext cx="3241011" cy="4141423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5">
                      <a:lumMod val="75000"/>
                      <a:tint val="66000"/>
                      <a:satMod val="160000"/>
                    </a:schemeClr>
                  </a:gs>
                  <a:gs pos="50000">
                    <a:schemeClr val="accent5">
                      <a:lumMod val="75000"/>
                      <a:tint val="44500"/>
                      <a:satMod val="160000"/>
                    </a:schemeClr>
                  </a:gs>
                  <a:gs pos="100000">
                    <a:schemeClr val="accent5">
                      <a:lumMod val="75000"/>
                      <a:tint val="23500"/>
                      <a:satMod val="1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Arrow: Circular 18">
                <a:extLst>
                  <a:ext uri="{FF2B5EF4-FFF2-40B4-BE49-F238E27FC236}">
                    <a16:creationId xmlns:a16="http://schemas.microsoft.com/office/drawing/2014/main" xmlns="" id="{95619A2F-6A45-4F50-B908-9C9CADB4DEB7}"/>
                  </a:ext>
                </a:extLst>
              </p:cNvPr>
              <p:cNvSpPr/>
              <p:nvPr/>
            </p:nvSpPr>
            <p:spPr>
              <a:xfrm rot="5400000">
                <a:off x="7483072" y="2026255"/>
                <a:ext cx="2295954" cy="2251021"/>
              </a:xfrm>
              <a:prstGeom prst="circularArrow">
                <a:avLst>
                  <a:gd name="adj1" fmla="val 13569"/>
                  <a:gd name="adj2" fmla="val 1423650"/>
                  <a:gd name="adj3" fmla="val 19883670"/>
                  <a:gd name="adj4" fmla="val 10800000"/>
                  <a:gd name="adj5" fmla="val 13349"/>
                </a:avLst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xmlns="" id="{9EC9A809-9205-4FDB-A374-F54615FC6ECF}"/>
                  </a:ext>
                </a:extLst>
              </p:cNvPr>
              <p:cNvGrpSpPr/>
              <p:nvPr/>
            </p:nvGrpSpPr>
            <p:grpSpPr>
              <a:xfrm>
                <a:off x="5078029" y="3593543"/>
                <a:ext cx="1465113" cy="1307364"/>
                <a:chOff x="4722920" y="3309454"/>
                <a:chExt cx="1465113" cy="1307364"/>
              </a:xfrm>
              <a:solidFill>
                <a:srgbClr val="0070C0"/>
              </a:solidFill>
            </p:grpSpPr>
            <p:grpSp>
              <p:nvGrpSpPr>
                <p:cNvPr id="41" name="Group 40">
                  <a:extLst>
                    <a:ext uri="{FF2B5EF4-FFF2-40B4-BE49-F238E27FC236}">
                      <a16:creationId xmlns:a16="http://schemas.microsoft.com/office/drawing/2014/main" xmlns="" id="{2329E7B2-6D19-4B8F-8C72-8A3478421F60}"/>
                    </a:ext>
                  </a:extLst>
                </p:cNvPr>
                <p:cNvGrpSpPr/>
                <p:nvPr/>
              </p:nvGrpSpPr>
              <p:grpSpPr>
                <a:xfrm>
                  <a:off x="4722920" y="3309454"/>
                  <a:ext cx="673522" cy="1288134"/>
                  <a:chOff x="4722920" y="3309454"/>
                  <a:chExt cx="673522" cy="1288134"/>
                </a:xfrm>
                <a:grpFill/>
              </p:grpSpPr>
              <p:sp>
                <p:nvSpPr>
                  <p:cNvPr id="48" name="Rectangle 47">
                    <a:extLst>
                      <a:ext uri="{FF2B5EF4-FFF2-40B4-BE49-F238E27FC236}">
                        <a16:creationId xmlns:a16="http://schemas.microsoft.com/office/drawing/2014/main" xmlns="" id="{8E525E1F-0D72-4017-A94C-26ED43514405}"/>
                      </a:ext>
                    </a:extLst>
                  </p:cNvPr>
                  <p:cNvSpPr/>
                  <p:nvPr/>
                </p:nvSpPr>
                <p:spPr>
                  <a:xfrm>
                    <a:off x="4722920" y="3312415"/>
                    <a:ext cx="45719" cy="1279256"/>
                  </a:xfrm>
                  <a:prstGeom prst="rect">
                    <a:avLst/>
                  </a:prstGeom>
                  <a:grp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9" name="Rectangle 48">
                    <a:extLst>
                      <a:ext uri="{FF2B5EF4-FFF2-40B4-BE49-F238E27FC236}">
                        <a16:creationId xmlns:a16="http://schemas.microsoft.com/office/drawing/2014/main" xmlns="" id="{09FAADEC-8233-4307-BB96-EC0A40DC8A68}"/>
                      </a:ext>
                    </a:extLst>
                  </p:cNvPr>
                  <p:cNvSpPr/>
                  <p:nvPr/>
                </p:nvSpPr>
                <p:spPr>
                  <a:xfrm>
                    <a:off x="4881980" y="3309454"/>
                    <a:ext cx="45719" cy="1279256"/>
                  </a:xfrm>
                  <a:prstGeom prst="rect">
                    <a:avLst/>
                  </a:prstGeom>
                  <a:grp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0" name="Rectangle 49">
                    <a:extLst>
                      <a:ext uri="{FF2B5EF4-FFF2-40B4-BE49-F238E27FC236}">
                        <a16:creationId xmlns:a16="http://schemas.microsoft.com/office/drawing/2014/main" xmlns="" id="{6ABF68E4-614D-4557-9559-3A68777068CC}"/>
                      </a:ext>
                    </a:extLst>
                  </p:cNvPr>
                  <p:cNvSpPr/>
                  <p:nvPr/>
                </p:nvSpPr>
                <p:spPr>
                  <a:xfrm>
                    <a:off x="5040930" y="3312415"/>
                    <a:ext cx="45719" cy="1279256"/>
                  </a:xfrm>
                  <a:prstGeom prst="rect">
                    <a:avLst/>
                  </a:prstGeom>
                  <a:grp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1" name="Rectangle 50">
                    <a:extLst>
                      <a:ext uri="{FF2B5EF4-FFF2-40B4-BE49-F238E27FC236}">
                        <a16:creationId xmlns:a16="http://schemas.microsoft.com/office/drawing/2014/main" xmlns="" id="{2B1886E3-10FE-4676-9697-7EACDF210084}"/>
                      </a:ext>
                    </a:extLst>
                  </p:cNvPr>
                  <p:cNvSpPr/>
                  <p:nvPr/>
                </p:nvSpPr>
                <p:spPr>
                  <a:xfrm>
                    <a:off x="5206830" y="3318332"/>
                    <a:ext cx="45719" cy="1279256"/>
                  </a:xfrm>
                  <a:prstGeom prst="rect">
                    <a:avLst/>
                  </a:prstGeom>
                  <a:grp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2" name="Rectangle 51">
                    <a:extLst>
                      <a:ext uri="{FF2B5EF4-FFF2-40B4-BE49-F238E27FC236}">
                        <a16:creationId xmlns:a16="http://schemas.microsoft.com/office/drawing/2014/main" xmlns="" id="{F56618BF-C133-4E3A-84AE-0CA766032681}"/>
                      </a:ext>
                    </a:extLst>
                  </p:cNvPr>
                  <p:cNvSpPr/>
                  <p:nvPr/>
                </p:nvSpPr>
                <p:spPr>
                  <a:xfrm>
                    <a:off x="5350723" y="3318332"/>
                    <a:ext cx="45719" cy="1279256"/>
                  </a:xfrm>
                  <a:prstGeom prst="rect">
                    <a:avLst/>
                  </a:prstGeom>
                  <a:grp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42" name="Group 41">
                  <a:extLst>
                    <a:ext uri="{FF2B5EF4-FFF2-40B4-BE49-F238E27FC236}">
                      <a16:creationId xmlns:a16="http://schemas.microsoft.com/office/drawing/2014/main" xmlns="" id="{3FEE61F0-D1CA-4202-96EF-7A7941F9D34E}"/>
                    </a:ext>
                  </a:extLst>
                </p:cNvPr>
                <p:cNvGrpSpPr/>
                <p:nvPr/>
              </p:nvGrpSpPr>
              <p:grpSpPr>
                <a:xfrm>
                  <a:off x="5514511" y="3322767"/>
                  <a:ext cx="673522" cy="1294051"/>
                  <a:chOff x="4722920" y="3312415"/>
                  <a:chExt cx="673522" cy="1294051"/>
                </a:xfrm>
                <a:grpFill/>
              </p:grpSpPr>
              <p:sp>
                <p:nvSpPr>
                  <p:cNvPr id="43" name="Rectangle 42">
                    <a:extLst>
                      <a:ext uri="{FF2B5EF4-FFF2-40B4-BE49-F238E27FC236}">
                        <a16:creationId xmlns:a16="http://schemas.microsoft.com/office/drawing/2014/main" xmlns="" id="{A645868C-B859-431C-AE44-FEC29D5C49E6}"/>
                      </a:ext>
                    </a:extLst>
                  </p:cNvPr>
                  <p:cNvSpPr/>
                  <p:nvPr/>
                </p:nvSpPr>
                <p:spPr>
                  <a:xfrm>
                    <a:off x="4722920" y="3312415"/>
                    <a:ext cx="45719" cy="1279256"/>
                  </a:xfrm>
                  <a:prstGeom prst="rect">
                    <a:avLst/>
                  </a:prstGeom>
                  <a:grp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4" name="Rectangle 43">
                    <a:extLst>
                      <a:ext uri="{FF2B5EF4-FFF2-40B4-BE49-F238E27FC236}">
                        <a16:creationId xmlns:a16="http://schemas.microsoft.com/office/drawing/2014/main" xmlns="" id="{2ECAFEE2-4E95-44A9-BB16-0F33E85E11F8}"/>
                      </a:ext>
                    </a:extLst>
                  </p:cNvPr>
                  <p:cNvSpPr/>
                  <p:nvPr/>
                </p:nvSpPr>
                <p:spPr>
                  <a:xfrm>
                    <a:off x="4881980" y="3327210"/>
                    <a:ext cx="45719" cy="1279256"/>
                  </a:xfrm>
                  <a:prstGeom prst="rect">
                    <a:avLst/>
                  </a:prstGeom>
                  <a:grp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5" name="Rectangle 44">
                    <a:extLst>
                      <a:ext uri="{FF2B5EF4-FFF2-40B4-BE49-F238E27FC236}">
                        <a16:creationId xmlns:a16="http://schemas.microsoft.com/office/drawing/2014/main" xmlns="" id="{77291B57-5C98-4947-8984-740D9DD3E31A}"/>
                      </a:ext>
                    </a:extLst>
                  </p:cNvPr>
                  <p:cNvSpPr/>
                  <p:nvPr/>
                </p:nvSpPr>
                <p:spPr>
                  <a:xfrm>
                    <a:off x="5040930" y="3312415"/>
                    <a:ext cx="45719" cy="1279256"/>
                  </a:xfrm>
                  <a:prstGeom prst="rect">
                    <a:avLst/>
                  </a:prstGeom>
                  <a:grp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6" name="Rectangle 45">
                    <a:extLst>
                      <a:ext uri="{FF2B5EF4-FFF2-40B4-BE49-F238E27FC236}">
                        <a16:creationId xmlns:a16="http://schemas.microsoft.com/office/drawing/2014/main" xmlns="" id="{7270EB99-7913-4040-BDB5-A68C00DACF08}"/>
                      </a:ext>
                    </a:extLst>
                  </p:cNvPr>
                  <p:cNvSpPr/>
                  <p:nvPr/>
                </p:nvSpPr>
                <p:spPr>
                  <a:xfrm>
                    <a:off x="5206830" y="3318332"/>
                    <a:ext cx="45719" cy="1279256"/>
                  </a:xfrm>
                  <a:prstGeom prst="rect">
                    <a:avLst/>
                  </a:prstGeom>
                  <a:grp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7" name="Rectangle 46">
                    <a:extLst>
                      <a:ext uri="{FF2B5EF4-FFF2-40B4-BE49-F238E27FC236}">
                        <a16:creationId xmlns:a16="http://schemas.microsoft.com/office/drawing/2014/main" xmlns="" id="{3B7175D0-E69B-4392-8BFF-EA8316BB7C9B}"/>
                      </a:ext>
                    </a:extLst>
                  </p:cNvPr>
                  <p:cNvSpPr/>
                  <p:nvPr/>
                </p:nvSpPr>
                <p:spPr>
                  <a:xfrm>
                    <a:off x="5350723" y="3318332"/>
                    <a:ext cx="45719" cy="1279256"/>
                  </a:xfrm>
                  <a:prstGeom prst="rect">
                    <a:avLst/>
                  </a:prstGeom>
                  <a:grp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sp>
            <p:nvSpPr>
              <p:cNvPr id="21" name="Arrow: Left 20">
                <a:extLst>
                  <a:ext uri="{FF2B5EF4-FFF2-40B4-BE49-F238E27FC236}">
                    <a16:creationId xmlns:a16="http://schemas.microsoft.com/office/drawing/2014/main" xmlns="" id="{DAA4F95E-061F-4DE4-8457-581A9F186733}"/>
                  </a:ext>
                </a:extLst>
              </p:cNvPr>
              <p:cNvSpPr/>
              <p:nvPr/>
            </p:nvSpPr>
            <p:spPr>
              <a:xfrm>
                <a:off x="6551718" y="3838551"/>
                <a:ext cx="825622" cy="854226"/>
              </a:xfrm>
              <a:prstGeom prst="leftArrow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xmlns="" id="{AC0F8684-66D0-451A-9D24-3F07EDBF668C}"/>
                  </a:ext>
                </a:extLst>
              </p:cNvPr>
              <p:cNvSpPr txBox="1"/>
              <p:nvPr/>
            </p:nvSpPr>
            <p:spPr>
              <a:xfrm>
                <a:off x="7091941" y="3812913"/>
                <a:ext cx="1858382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 smtClean="0"/>
                  <a:t>Less hot but humid </a:t>
                </a:r>
                <a:r>
                  <a:rPr lang="en-US" sz="2000" dirty="0"/>
                  <a:t>air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xmlns="" id="{13C25A83-3942-4BEF-8642-F8B360BB57E5}"/>
                  </a:ext>
                </a:extLst>
              </p:cNvPr>
              <p:cNvSpPr txBox="1"/>
              <p:nvPr/>
            </p:nvSpPr>
            <p:spPr>
              <a:xfrm>
                <a:off x="9231847" y="4565333"/>
                <a:ext cx="2142220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Impure water from different sources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xmlns="" id="{7CF1C0CF-693E-48BA-801B-CF97357F148E}"/>
                  </a:ext>
                </a:extLst>
              </p:cNvPr>
              <p:cNvSpPr txBox="1"/>
              <p:nvPr/>
            </p:nvSpPr>
            <p:spPr>
              <a:xfrm>
                <a:off x="7363898" y="1827993"/>
                <a:ext cx="1710458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/>
                  <a:t>Hot </a:t>
                </a:r>
                <a:endParaRPr lang="en-US" sz="2000" dirty="0" smtClean="0"/>
              </a:p>
              <a:p>
                <a:pPr algn="ctr"/>
                <a:r>
                  <a:rPr lang="en-US" sz="2000" dirty="0" smtClean="0"/>
                  <a:t>DRY air</a:t>
                </a:r>
                <a:endParaRPr lang="en-US" sz="2000" dirty="0"/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xmlns="" id="{A9A88A09-2BDC-49FB-84D9-0C829D432112}"/>
                  </a:ext>
                </a:extLst>
              </p:cNvPr>
              <p:cNvSpPr txBox="1"/>
              <p:nvPr/>
            </p:nvSpPr>
            <p:spPr>
              <a:xfrm>
                <a:off x="3692339" y="3823493"/>
                <a:ext cx="1215368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/>
                  <a:t>Cold </a:t>
                </a:r>
                <a:r>
                  <a:rPr lang="en-US" sz="2000" dirty="0" smtClean="0"/>
                  <a:t>DRY air</a:t>
                </a:r>
                <a:endParaRPr lang="en-US" sz="2000" dirty="0"/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xmlns="" id="{A44EB697-88A5-48D8-9616-8D30CD3B1C99}"/>
                  </a:ext>
                </a:extLst>
              </p:cNvPr>
              <p:cNvSpPr txBox="1"/>
              <p:nvPr/>
            </p:nvSpPr>
            <p:spPr>
              <a:xfrm>
                <a:off x="6171931" y="5344831"/>
                <a:ext cx="1793508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condensation</a:t>
                </a: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xmlns="" id="{D1E5D318-2B54-4426-A694-C6C2916E5AEA}"/>
                  </a:ext>
                </a:extLst>
              </p:cNvPr>
              <p:cNvSpPr txBox="1"/>
              <p:nvPr/>
            </p:nvSpPr>
            <p:spPr>
              <a:xfrm>
                <a:off x="4414938" y="2852701"/>
                <a:ext cx="2962402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dirty="0"/>
                  <a:t>Peltier Element</a:t>
                </a:r>
              </a:p>
            </p:txBody>
          </p:sp>
          <p:sp>
            <p:nvSpPr>
              <p:cNvPr id="29" name="Teardrop 28">
                <a:extLst>
                  <a:ext uri="{FF2B5EF4-FFF2-40B4-BE49-F238E27FC236}">
                    <a16:creationId xmlns:a16="http://schemas.microsoft.com/office/drawing/2014/main" xmlns="" id="{92482FB9-D05D-45B8-9453-09F2A5F080E7}"/>
                  </a:ext>
                </a:extLst>
              </p:cNvPr>
              <p:cNvSpPr/>
              <p:nvPr/>
            </p:nvSpPr>
            <p:spPr>
              <a:xfrm rot="17543032">
                <a:off x="5268649" y="4114411"/>
                <a:ext cx="225450" cy="245804"/>
              </a:xfrm>
              <a:prstGeom prst="teardrop">
                <a:avLst>
                  <a:gd name="adj" fmla="val 135669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Teardrop 29">
                <a:extLst>
                  <a:ext uri="{FF2B5EF4-FFF2-40B4-BE49-F238E27FC236}">
                    <a16:creationId xmlns:a16="http://schemas.microsoft.com/office/drawing/2014/main" xmlns="" id="{D4F0990E-B0E3-49D6-8CD4-A48A09991308}"/>
                  </a:ext>
                </a:extLst>
              </p:cNvPr>
              <p:cNvSpPr/>
              <p:nvPr/>
            </p:nvSpPr>
            <p:spPr>
              <a:xfrm rot="17543032">
                <a:off x="5643956" y="4094264"/>
                <a:ext cx="225450" cy="245804"/>
              </a:xfrm>
              <a:prstGeom prst="teardrop">
                <a:avLst>
                  <a:gd name="adj" fmla="val 135669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Teardrop 30">
                <a:extLst>
                  <a:ext uri="{FF2B5EF4-FFF2-40B4-BE49-F238E27FC236}">
                    <a16:creationId xmlns:a16="http://schemas.microsoft.com/office/drawing/2014/main" xmlns="" id="{60E44C45-7773-45EA-BC70-E61766B0B94E}"/>
                  </a:ext>
                </a:extLst>
              </p:cNvPr>
              <p:cNvSpPr/>
              <p:nvPr/>
            </p:nvSpPr>
            <p:spPr>
              <a:xfrm rot="17543032">
                <a:off x="6221143" y="4154211"/>
                <a:ext cx="225450" cy="245804"/>
              </a:xfrm>
              <a:prstGeom prst="teardrop">
                <a:avLst>
                  <a:gd name="adj" fmla="val 135669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Teardrop 31">
                <a:extLst>
                  <a:ext uri="{FF2B5EF4-FFF2-40B4-BE49-F238E27FC236}">
                    <a16:creationId xmlns:a16="http://schemas.microsoft.com/office/drawing/2014/main" xmlns="" id="{419E1F41-862E-44BC-9B39-A5BDA5C86701}"/>
                  </a:ext>
                </a:extLst>
              </p:cNvPr>
              <p:cNvSpPr/>
              <p:nvPr/>
            </p:nvSpPr>
            <p:spPr>
              <a:xfrm rot="17543032">
                <a:off x="5265452" y="4531975"/>
                <a:ext cx="225450" cy="245804"/>
              </a:xfrm>
              <a:prstGeom prst="teardrop">
                <a:avLst>
                  <a:gd name="adj" fmla="val 135669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Teardrop 32">
                <a:extLst>
                  <a:ext uri="{FF2B5EF4-FFF2-40B4-BE49-F238E27FC236}">
                    <a16:creationId xmlns:a16="http://schemas.microsoft.com/office/drawing/2014/main" xmlns="" id="{FFC2B6A7-6CB8-46F0-855A-6AF72086BCB2}"/>
                  </a:ext>
                </a:extLst>
              </p:cNvPr>
              <p:cNvSpPr/>
              <p:nvPr/>
            </p:nvSpPr>
            <p:spPr>
              <a:xfrm rot="17543032">
                <a:off x="5914025" y="4514566"/>
                <a:ext cx="225450" cy="223458"/>
              </a:xfrm>
              <a:prstGeom prst="teardrop">
                <a:avLst>
                  <a:gd name="adj" fmla="val 135669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Teardrop 33">
                <a:extLst>
                  <a:ext uri="{FF2B5EF4-FFF2-40B4-BE49-F238E27FC236}">
                    <a16:creationId xmlns:a16="http://schemas.microsoft.com/office/drawing/2014/main" xmlns="" id="{2E6DBA6F-C4FF-43AC-A106-B920C65A2789}"/>
                  </a:ext>
                </a:extLst>
              </p:cNvPr>
              <p:cNvSpPr/>
              <p:nvPr/>
            </p:nvSpPr>
            <p:spPr>
              <a:xfrm rot="17543032">
                <a:off x="5446870" y="5175591"/>
                <a:ext cx="225450" cy="245804"/>
              </a:xfrm>
              <a:prstGeom prst="teardrop">
                <a:avLst>
                  <a:gd name="adj" fmla="val 135669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Teardrop 34">
                <a:extLst>
                  <a:ext uri="{FF2B5EF4-FFF2-40B4-BE49-F238E27FC236}">
                    <a16:creationId xmlns:a16="http://schemas.microsoft.com/office/drawing/2014/main" xmlns="" id="{71D13923-070E-4B9E-A5BD-E3D1EDA7DA05}"/>
                  </a:ext>
                </a:extLst>
              </p:cNvPr>
              <p:cNvSpPr/>
              <p:nvPr/>
            </p:nvSpPr>
            <p:spPr>
              <a:xfrm rot="17543032">
                <a:off x="6018285" y="5051242"/>
                <a:ext cx="225450" cy="245804"/>
              </a:xfrm>
              <a:prstGeom prst="teardrop">
                <a:avLst>
                  <a:gd name="adj" fmla="val 135669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Teardrop 35">
                <a:extLst>
                  <a:ext uri="{FF2B5EF4-FFF2-40B4-BE49-F238E27FC236}">
                    <a16:creationId xmlns:a16="http://schemas.microsoft.com/office/drawing/2014/main" xmlns="" id="{C555148D-5B8A-421A-979F-A2A28C723D23}"/>
                  </a:ext>
                </a:extLst>
              </p:cNvPr>
              <p:cNvSpPr/>
              <p:nvPr/>
            </p:nvSpPr>
            <p:spPr>
              <a:xfrm rot="17543032">
                <a:off x="5672387" y="4947671"/>
                <a:ext cx="225450" cy="245804"/>
              </a:xfrm>
              <a:prstGeom prst="teardrop">
                <a:avLst>
                  <a:gd name="adj" fmla="val 135669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Teardrop 36">
                <a:extLst>
                  <a:ext uri="{FF2B5EF4-FFF2-40B4-BE49-F238E27FC236}">
                    <a16:creationId xmlns:a16="http://schemas.microsoft.com/office/drawing/2014/main" xmlns="" id="{CD731468-8305-4CE3-ABD6-29DACFC9EF2F}"/>
                  </a:ext>
                </a:extLst>
              </p:cNvPr>
              <p:cNvSpPr/>
              <p:nvPr/>
            </p:nvSpPr>
            <p:spPr>
              <a:xfrm rot="17543032">
                <a:off x="5746664" y="5509693"/>
                <a:ext cx="225450" cy="245804"/>
              </a:xfrm>
              <a:prstGeom prst="teardrop">
                <a:avLst>
                  <a:gd name="adj" fmla="val 135669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xmlns="" id="{7CF1C0CF-693E-48BA-801B-CF97357F148E}"/>
                  </a:ext>
                </a:extLst>
              </p:cNvPr>
              <p:cNvSpPr txBox="1"/>
              <p:nvPr/>
            </p:nvSpPr>
            <p:spPr>
              <a:xfrm>
                <a:off x="4121185" y="475644"/>
                <a:ext cx="3427202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/>
                  <a:t>Solar PV</a:t>
                </a:r>
                <a:endParaRPr lang="en-US" dirty="0"/>
              </a:p>
            </p:txBody>
          </p: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xmlns="" id="{7CF1C0CF-693E-48BA-801B-CF97357F148E}"/>
                  </a:ext>
                </a:extLst>
              </p:cNvPr>
              <p:cNvSpPr txBox="1"/>
              <p:nvPr/>
            </p:nvSpPr>
            <p:spPr>
              <a:xfrm>
                <a:off x="8711148" y="1588489"/>
                <a:ext cx="3427202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/>
                  <a:t>Porous structure over which the air will pass through</a:t>
                </a:r>
                <a:endParaRPr lang="en-US" dirty="0"/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xmlns="" id="{3A9D6B44-E258-4C97-9876-233DEC87CAE0}"/>
                  </a:ext>
                </a:extLst>
              </p:cNvPr>
              <p:cNvSpPr txBox="1"/>
              <p:nvPr/>
            </p:nvSpPr>
            <p:spPr>
              <a:xfrm>
                <a:off x="5060514" y="6128097"/>
                <a:ext cx="1793508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Drinkable water</a:t>
                </a:r>
              </a:p>
            </p:txBody>
          </p:sp>
        </p:grpSp>
        <p:cxnSp>
          <p:nvCxnSpPr>
            <p:cNvPr id="4" name="Straight Connector 3"/>
            <p:cNvCxnSpPr/>
            <p:nvPr/>
          </p:nvCxnSpPr>
          <p:spPr>
            <a:xfrm>
              <a:off x="4785064" y="6303146"/>
              <a:ext cx="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Freeform 4"/>
            <p:cNvSpPr/>
            <p:nvPr/>
          </p:nvSpPr>
          <p:spPr>
            <a:xfrm>
              <a:off x="4811697" y="5903650"/>
              <a:ext cx="2539014" cy="648070"/>
            </a:xfrm>
            <a:custGeom>
              <a:avLst/>
              <a:gdLst>
                <a:gd name="connsiteX0" fmla="*/ 0 w 2539014"/>
                <a:gd name="connsiteY0" fmla="*/ 0 h 648070"/>
                <a:gd name="connsiteX1" fmla="*/ 8878 w 2539014"/>
                <a:gd name="connsiteY1" fmla="*/ 648070 h 648070"/>
                <a:gd name="connsiteX2" fmla="*/ 2530136 w 2539014"/>
                <a:gd name="connsiteY2" fmla="*/ 648070 h 648070"/>
                <a:gd name="connsiteX3" fmla="*/ 2539014 w 2539014"/>
                <a:gd name="connsiteY3" fmla="*/ 53267 h 648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9014" h="648070">
                  <a:moveTo>
                    <a:pt x="0" y="0"/>
                  </a:moveTo>
                  <a:lnTo>
                    <a:pt x="8878" y="648070"/>
                  </a:lnTo>
                  <a:lnTo>
                    <a:pt x="2530136" y="648070"/>
                  </a:lnTo>
                  <a:lnTo>
                    <a:pt x="2539014" y="53267"/>
                  </a:lnTo>
                </a:path>
              </a:pathLst>
            </a:cu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" name="Rectangle 5"/>
            <p:cNvSpPr/>
            <p:nvPr/>
          </p:nvSpPr>
          <p:spPr>
            <a:xfrm>
              <a:off x="5167566" y="860514"/>
              <a:ext cx="1649986" cy="168676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69" name="Elbow Connector 68"/>
            <p:cNvCxnSpPr>
              <a:stCxn id="9" idx="3"/>
              <a:endCxn id="6" idx="3"/>
            </p:cNvCxnSpPr>
            <p:nvPr/>
          </p:nvCxnSpPr>
          <p:spPr>
            <a:xfrm flipH="1" flipV="1">
              <a:off x="6817552" y="944852"/>
              <a:ext cx="784969" cy="2143612"/>
            </a:xfrm>
            <a:prstGeom prst="bentConnector3">
              <a:avLst>
                <a:gd name="adj1" fmla="val -29122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Elbow Connector 73"/>
            <p:cNvCxnSpPr>
              <a:stCxn id="6" idx="1"/>
              <a:endCxn id="9" idx="1"/>
            </p:cNvCxnSpPr>
            <p:nvPr/>
          </p:nvCxnSpPr>
          <p:spPr>
            <a:xfrm rot="10800000" flipV="1">
              <a:off x="4450950" y="944852"/>
              <a:ext cx="716617" cy="2143612"/>
            </a:xfrm>
            <a:prstGeom prst="bentConnector3">
              <a:avLst>
                <a:gd name="adj1" fmla="val 1319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xmlns="" id="{8E525E1F-0D72-4017-A94C-26ED43514405}"/>
                </a:ext>
              </a:extLst>
            </p:cNvPr>
            <p:cNvSpPr/>
            <p:nvPr/>
          </p:nvSpPr>
          <p:spPr>
            <a:xfrm>
              <a:off x="5274819" y="1374566"/>
              <a:ext cx="45719" cy="1162960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xmlns="" id="{09FAADEC-8233-4307-BB96-EC0A40DC8A68}"/>
                </a:ext>
              </a:extLst>
            </p:cNvPr>
            <p:cNvSpPr/>
            <p:nvPr/>
          </p:nvSpPr>
          <p:spPr>
            <a:xfrm>
              <a:off x="5433879" y="1389361"/>
              <a:ext cx="45719" cy="1162960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xmlns="" id="{6ABF68E4-614D-4557-9559-3A68777068CC}"/>
                </a:ext>
              </a:extLst>
            </p:cNvPr>
            <p:cNvSpPr/>
            <p:nvPr/>
          </p:nvSpPr>
          <p:spPr>
            <a:xfrm>
              <a:off x="5592829" y="1374566"/>
              <a:ext cx="45719" cy="1162960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xmlns="" id="{2B1886E3-10FE-4676-9697-7EACDF210084}"/>
                </a:ext>
              </a:extLst>
            </p:cNvPr>
            <p:cNvSpPr/>
            <p:nvPr/>
          </p:nvSpPr>
          <p:spPr>
            <a:xfrm>
              <a:off x="5758729" y="1389361"/>
              <a:ext cx="45719" cy="1162960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xmlns="" id="{F56618BF-C133-4E3A-84AE-0CA766032681}"/>
                </a:ext>
              </a:extLst>
            </p:cNvPr>
            <p:cNvSpPr/>
            <p:nvPr/>
          </p:nvSpPr>
          <p:spPr>
            <a:xfrm>
              <a:off x="5902622" y="1389361"/>
              <a:ext cx="45719" cy="1162960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xmlns="" id="{A645868C-B859-431C-AE44-FEC29D5C49E6}"/>
                </a:ext>
              </a:extLst>
            </p:cNvPr>
            <p:cNvSpPr/>
            <p:nvPr/>
          </p:nvSpPr>
          <p:spPr>
            <a:xfrm>
              <a:off x="6066410" y="1384918"/>
              <a:ext cx="45719" cy="1162960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xmlns="" id="{2ECAFEE2-4E95-44A9-BB16-0F33E85E11F8}"/>
                </a:ext>
              </a:extLst>
            </p:cNvPr>
            <p:cNvSpPr/>
            <p:nvPr/>
          </p:nvSpPr>
          <p:spPr>
            <a:xfrm>
              <a:off x="6225470" y="1399713"/>
              <a:ext cx="45719" cy="1162960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xmlns="" id="{77291B57-5C98-4947-8984-740D9DD3E31A}"/>
                </a:ext>
              </a:extLst>
            </p:cNvPr>
            <p:cNvSpPr/>
            <p:nvPr/>
          </p:nvSpPr>
          <p:spPr>
            <a:xfrm>
              <a:off x="6384420" y="1384918"/>
              <a:ext cx="45719" cy="1162960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xmlns="" id="{7270EB99-7913-4040-BDB5-A68C00DACF08}"/>
                </a:ext>
              </a:extLst>
            </p:cNvPr>
            <p:cNvSpPr/>
            <p:nvPr/>
          </p:nvSpPr>
          <p:spPr>
            <a:xfrm>
              <a:off x="6550320" y="1399713"/>
              <a:ext cx="45719" cy="1162960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xmlns="" id="{3B7175D0-E69B-4392-8BFF-EA8316BB7C9B}"/>
                </a:ext>
              </a:extLst>
            </p:cNvPr>
            <p:cNvSpPr/>
            <p:nvPr/>
          </p:nvSpPr>
          <p:spPr>
            <a:xfrm>
              <a:off x="6694213" y="1399713"/>
              <a:ext cx="45719" cy="1162960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xmlns="" id="{D9D2774B-172F-4434-B0FE-1D6A322565C9}"/>
                </a:ext>
              </a:extLst>
            </p:cNvPr>
            <p:cNvCxnSpPr/>
            <p:nvPr/>
          </p:nvCxnSpPr>
          <p:spPr>
            <a:xfrm>
              <a:off x="798990" y="1356795"/>
              <a:ext cx="8046720" cy="0"/>
            </a:xfrm>
            <a:prstGeom prst="line">
              <a:avLst/>
            </a:prstGeom>
            <a:ln w="76200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xmlns="" id="{D9D2774B-172F-4434-B0FE-1D6A322565C9}"/>
                </a:ext>
              </a:extLst>
            </p:cNvPr>
            <p:cNvCxnSpPr/>
            <p:nvPr/>
          </p:nvCxnSpPr>
          <p:spPr>
            <a:xfrm>
              <a:off x="6835820" y="4907877"/>
              <a:ext cx="2011680" cy="0"/>
            </a:xfrm>
            <a:prstGeom prst="line">
              <a:avLst/>
            </a:prstGeom>
            <a:ln w="76200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xmlns="" id="{7CF1C0CF-693E-48BA-801B-CF97357F148E}"/>
                </a:ext>
              </a:extLst>
            </p:cNvPr>
            <p:cNvSpPr txBox="1"/>
            <p:nvPr/>
          </p:nvSpPr>
          <p:spPr>
            <a:xfrm>
              <a:off x="516947" y="2415748"/>
              <a:ext cx="3427202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/>
                <a:t>Atmospheric Air</a:t>
              </a:r>
              <a:endParaRPr lang="en-US" sz="2000" dirty="0"/>
            </a:p>
          </p:txBody>
        </p:sp>
      </p:grpSp>
      <p:sp>
        <p:nvSpPr>
          <p:cNvPr id="158" name="TextBox 157"/>
          <p:cNvSpPr txBox="1"/>
          <p:nvPr/>
        </p:nvSpPr>
        <p:spPr>
          <a:xfrm>
            <a:off x="8843788" y="5398101"/>
            <a:ext cx="30043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b="1" dirty="0" smtClean="0"/>
              <a:t>Passive Humidifier</a:t>
            </a:r>
            <a:endParaRPr lang="en-IN" sz="2400" b="1" dirty="0"/>
          </a:p>
        </p:txBody>
      </p:sp>
      <p:sp>
        <p:nvSpPr>
          <p:cNvPr id="159" name="Rectangle 158"/>
          <p:cNvSpPr/>
          <p:nvPr/>
        </p:nvSpPr>
        <p:spPr>
          <a:xfrm>
            <a:off x="9720522" y="2504983"/>
            <a:ext cx="363983" cy="2047789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0" name="Rectangle 159"/>
          <p:cNvSpPr/>
          <p:nvPr/>
        </p:nvSpPr>
        <p:spPr>
          <a:xfrm>
            <a:off x="10279775" y="2502386"/>
            <a:ext cx="363983" cy="2047789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1" name="Rectangle 160"/>
          <p:cNvSpPr/>
          <p:nvPr/>
        </p:nvSpPr>
        <p:spPr>
          <a:xfrm>
            <a:off x="10867439" y="2502385"/>
            <a:ext cx="363983" cy="2047789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026" name="Picture 2" descr="Image result for sun clip art 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9008" y="-1429"/>
            <a:ext cx="692857" cy="699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85123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8545" y="0"/>
            <a:ext cx="4674690" cy="1325563"/>
          </a:xfrm>
        </p:spPr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Working Principle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7305" y="1119694"/>
            <a:ext cx="6967562" cy="2494079"/>
          </a:xfrm>
        </p:spPr>
        <p:txBody>
          <a:bodyPr>
            <a:normAutofit fontScale="70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IN" sz="2600" b="1" dirty="0" smtClean="0"/>
              <a:t>(</a:t>
            </a:r>
            <a:r>
              <a:rPr lang="en-IN" sz="2600" b="1" dirty="0" err="1" smtClean="0"/>
              <a:t>i</a:t>
            </a:r>
            <a:r>
              <a:rPr lang="en-IN" sz="2600" b="1" dirty="0" smtClean="0"/>
              <a:t>) Peltier Effect </a:t>
            </a:r>
            <a:r>
              <a:rPr lang="en-IN" sz="2600" b="1" dirty="0" smtClean="0">
                <a:sym typeface="Wingdings" panose="05000000000000000000" pitchFamily="2" charset="2"/>
              </a:rPr>
              <a:t> Refrigeration design</a:t>
            </a:r>
            <a:endParaRPr lang="en-IN" sz="2600" b="1" dirty="0"/>
          </a:p>
          <a:p>
            <a:pPr algn="just">
              <a:lnSpc>
                <a:spcPct val="120000"/>
              </a:lnSpc>
            </a:pPr>
            <a:r>
              <a:rPr lang="en-US" sz="2600" dirty="0">
                <a:cs typeface="Adobe Arabic" panose="02040503050201020203" pitchFamily="18" charset="-78"/>
              </a:rPr>
              <a:t>When potential is given across the junctions of a Peltier element, it generates temperature difference and vice versa</a:t>
            </a:r>
            <a:endParaRPr lang="en-IN" sz="2600" b="1" dirty="0"/>
          </a:p>
          <a:p>
            <a:pPr algn="just">
              <a:lnSpc>
                <a:spcPct val="120000"/>
              </a:lnSpc>
            </a:pPr>
            <a:r>
              <a:rPr lang="en-US" sz="2600" dirty="0" smtClean="0"/>
              <a:t>This can </a:t>
            </a:r>
            <a:r>
              <a:rPr lang="en-US" sz="2600" dirty="0"/>
              <a:t>be used to create a refrigerator that is compact and has no circulating fluid or moving parts. </a:t>
            </a:r>
            <a:endParaRPr lang="en-US" sz="2600" dirty="0" smtClean="0"/>
          </a:p>
          <a:p>
            <a:pPr algn="just">
              <a:lnSpc>
                <a:spcPct val="120000"/>
              </a:lnSpc>
            </a:pPr>
            <a:r>
              <a:rPr lang="en-US" sz="2600" dirty="0" smtClean="0"/>
              <a:t>Such </a:t>
            </a:r>
            <a:r>
              <a:rPr lang="en-US" sz="2600" dirty="0"/>
              <a:t>refrigerators are useful in applications where their advantages outweigh the disadvantage of their very low efficiency.</a:t>
            </a:r>
            <a:endParaRPr lang="en-US" sz="2600" dirty="0">
              <a:cs typeface="Adobe Arabic" panose="02040503050201020203" pitchFamily="18" charset="-78"/>
            </a:endParaRPr>
          </a:p>
          <a:p>
            <a:pPr marL="0" indent="0">
              <a:lnSpc>
                <a:spcPct val="120000"/>
              </a:lnSpc>
              <a:buNone/>
            </a:pPr>
            <a:endParaRPr lang="en-IN" sz="2400" b="1" dirty="0">
              <a:latin typeface="+mj-lt"/>
            </a:endParaRPr>
          </a:p>
        </p:txBody>
      </p:sp>
      <p:pic>
        <p:nvPicPr>
          <p:cNvPr id="2050" name="Picture 2" descr="Image result for psychrometric chart">
            <a:extLst>
              <a:ext uri="{FF2B5EF4-FFF2-40B4-BE49-F238E27FC236}">
                <a16:creationId xmlns:a16="http://schemas.microsoft.com/office/drawing/2014/main" xmlns="" id="{7ADF346D-2523-436F-953E-7EED214035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62" t="29290" r="22439" b="29222"/>
          <a:stretch/>
        </p:blipFill>
        <p:spPr bwMode="auto">
          <a:xfrm>
            <a:off x="133156" y="4046370"/>
            <a:ext cx="3657600" cy="2682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Image result for psychrometric chart">
            <a:extLst>
              <a:ext uri="{FF2B5EF4-FFF2-40B4-BE49-F238E27FC236}">
                <a16:creationId xmlns:a16="http://schemas.microsoft.com/office/drawing/2014/main" xmlns="" id="{7BE15D3F-8611-4964-89AF-B9057968FD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4190" y="4252150"/>
            <a:ext cx="3762723" cy="2477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67843601-BD85-4107-B6A1-BA9FAC8DBA21}"/>
              </a:ext>
            </a:extLst>
          </p:cNvPr>
          <p:cNvSpPr txBox="1">
            <a:spLocks/>
          </p:cNvSpPr>
          <p:nvPr/>
        </p:nvSpPr>
        <p:spPr>
          <a:xfrm>
            <a:off x="4749555" y="4357903"/>
            <a:ext cx="4509856" cy="4181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IN" sz="1800" b="1" dirty="0" smtClean="0"/>
              <a:t>(iii) Psychometric and heat transfer analysis</a:t>
            </a:r>
            <a:endParaRPr lang="en-IN" sz="1800" b="1" dirty="0"/>
          </a:p>
        </p:txBody>
      </p:sp>
      <p:sp>
        <p:nvSpPr>
          <p:cNvPr id="4" name="Down Arrow 3"/>
          <p:cNvSpPr/>
          <p:nvPr/>
        </p:nvSpPr>
        <p:spPr>
          <a:xfrm>
            <a:off x="5766047" y="4849618"/>
            <a:ext cx="665825" cy="92327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xmlns="" id="{67843601-BD85-4107-B6A1-BA9FAC8DBA21}"/>
              </a:ext>
            </a:extLst>
          </p:cNvPr>
          <p:cNvSpPr txBox="1">
            <a:spLocks/>
          </p:cNvSpPr>
          <p:nvPr/>
        </p:nvSpPr>
        <p:spPr>
          <a:xfrm>
            <a:off x="4435291" y="5980231"/>
            <a:ext cx="3412568" cy="8225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IN" sz="2400" b="1" dirty="0" smtClean="0"/>
              <a:t>Maximize efficiency and water production</a:t>
            </a:r>
            <a:endParaRPr lang="en-IN" sz="24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4767304" y="3579922"/>
            <a:ext cx="74246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 smtClean="0"/>
              <a:t>(ii) Surface engineering </a:t>
            </a:r>
            <a:r>
              <a:rPr lang="en-IN" dirty="0" smtClean="0">
                <a:sym typeface="Wingdings" panose="05000000000000000000" pitchFamily="2" charset="2"/>
              </a:rPr>
              <a:t> Hydrophobic for maximizing condensation</a:t>
            </a:r>
            <a:endParaRPr lang="en-IN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3099" y="1924830"/>
            <a:ext cx="1575047" cy="150417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5"/>
          <a:srcRect l="6796" r="14320"/>
          <a:stretch/>
        </p:blipFill>
        <p:spPr>
          <a:xfrm>
            <a:off x="168698" y="1021868"/>
            <a:ext cx="2885243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7650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xmlns="" id="{2D911BE8-8800-4165-8923-D96D9647D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0599" y="0"/>
            <a:ext cx="8225758" cy="1325563"/>
          </a:xfrm>
        </p:spPr>
        <p:txBody>
          <a:bodyPr/>
          <a:lstStyle/>
          <a:p>
            <a:pPr algn="ctr"/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Proposal #2: The 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Stirling engine</a:t>
            </a:r>
          </a:p>
        </p:txBody>
      </p:sp>
      <p:pic>
        <p:nvPicPr>
          <p:cNvPr id="10" name="Picture 2" descr="Image result for stirling engine gif">
            <a:extLst>
              <a:ext uri="{FF2B5EF4-FFF2-40B4-BE49-F238E27FC236}">
                <a16:creationId xmlns:a16="http://schemas.microsoft.com/office/drawing/2014/main" xmlns="" id="{6A82CF63-192B-43B4-A230-F05A2E3B5B4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4120" y="1838324"/>
            <a:ext cx="6098960" cy="4065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88993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690</TotalTime>
  <Words>386</Words>
  <Application>Microsoft Office PowerPoint</Application>
  <PresentationFormat>Widescreen</PresentationFormat>
  <Paragraphs>57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5" baseType="lpstr">
      <vt:lpstr>Adobe Arabic</vt:lpstr>
      <vt:lpstr>Arial</vt:lpstr>
      <vt:lpstr>Calibri</vt:lpstr>
      <vt:lpstr>Calibri Light</vt:lpstr>
      <vt:lpstr>Comic Sans MS</vt:lpstr>
      <vt:lpstr>Courier New</vt:lpstr>
      <vt:lpstr>Times New Roman</vt:lpstr>
      <vt:lpstr>Wingdings</vt:lpstr>
      <vt:lpstr>Office Theme</vt:lpstr>
      <vt:lpstr> </vt:lpstr>
      <vt:lpstr>Problem Statement</vt:lpstr>
      <vt:lpstr>Why Solar-Peltier based purification ?</vt:lpstr>
      <vt:lpstr>Proposed Solution</vt:lpstr>
      <vt:lpstr>Working Principle</vt:lpstr>
      <vt:lpstr>Proposal #2: The Stirling engine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Two phase thermo-syphon based solar desalination unit</dc:title>
  <dc:creator>dell</dc:creator>
  <cp:lastModifiedBy>Sameer Khandekar</cp:lastModifiedBy>
  <cp:revision>54</cp:revision>
  <dcterms:created xsi:type="dcterms:W3CDTF">2014-08-25T19:36:20Z</dcterms:created>
  <dcterms:modified xsi:type="dcterms:W3CDTF">2018-08-18T08:28:41Z</dcterms:modified>
</cp:coreProperties>
</file>